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6EFE96-C638-47DC-8B35-32590ED31B2B}" v="1" dt="2023-06-27T11:53:56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0700-04EF-40C2-919A-BDFB8D17E8B4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501D4-FA2F-4505-A759-D74A329793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343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www.zorgmarketingplatform.nl%2Fkennis%2F12-belangrijke-trends-voor-de-nederlandse-gezondheidszorg%2F&amp;data=05%7C01%7Ci.schrijver%40mboutrecht.nl%7C518646d0b07c4868d45e08db76feda69%7Caf0c0e3fa3804b5d9573baf47a797aa5%7C0%7C0%7C638234609188418353%7CUnknown%7CTWFpbGZsb3d8eyJWIjoiMC4wLjAwMDAiLCJQIjoiV2luMzIiLCJBTiI6Ik1haWwiLCJXVCI6Mn0%3D%7C3000%7C%7C%7C&amp;sdata=V9XJKAvLiNvcUzp5EOYlVlNUJ2TsLc4NtwCsZ2l3OpI%3D&amp;reserved=0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9501D4-FA2F-4505-A759-D74A3297939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671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12 belangrijke trends voor de Nederlandse zorg - Zorgmarketingplatform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9501D4-FA2F-4505-A759-D74A3297939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21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8521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01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2454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321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1742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2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7820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32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912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384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67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18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435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75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303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984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A372-34F6-45D8-A587-8E95941F2765}" type="datetimeFigureOut">
              <a:rPr lang="nl-NL" smtClean="0"/>
              <a:t>18-8-2023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0E9CA7-2DC6-4A7E-A589-9EA612106D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505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2A37B5-630A-9AC6-025A-1A892CE6C6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Uitdagingen en verwachte problematieken in de gezondheidszorg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50CC441-B435-B873-0199-0B41B06E00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Deskundigheidsbevordering, leerjaar 4, les 16</a:t>
            </a:r>
          </a:p>
        </p:txBody>
      </p:sp>
    </p:spTree>
    <p:extLst>
      <p:ext uri="{BB962C8B-B14F-4D97-AF65-F5344CB8AC3E}">
        <p14:creationId xmlns:p14="http://schemas.microsoft.com/office/powerpoint/2010/main" val="28063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E0B1C-E7BB-C644-0DB1-98275AD8E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 deze les kan je: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A5FD92-5493-7B8B-DB1D-211EE287D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aantal problemen opnoemen waar de zorg mee te maken heeft</a:t>
            </a:r>
          </a:p>
        </p:txBody>
      </p:sp>
    </p:spTree>
    <p:extLst>
      <p:ext uri="{BB962C8B-B14F-4D97-AF65-F5344CB8AC3E}">
        <p14:creationId xmlns:p14="http://schemas.microsoft.com/office/powerpoint/2010/main" val="227189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F3E96-CFD5-5DC9-DDD3-D174E31C4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</a:t>
            </a:r>
            <a:r>
              <a:rPr lang="nl-NL" u="sng" dirty="0"/>
              <a:t>juiste zorg</a:t>
            </a:r>
            <a:r>
              <a:rPr lang="nl-NL" dirty="0"/>
              <a:t> op de </a:t>
            </a:r>
            <a:r>
              <a:rPr lang="nl-NL" u="sng" dirty="0"/>
              <a:t>juiste plaats</a:t>
            </a:r>
            <a:r>
              <a:rPr lang="nl-NL" dirty="0"/>
              <a:t> </a:t>
            </a:r>
            <a:br>
              <a:rPr lang="nl-NL" dirty="0"/>
            </a:br>
            <a:r>
              <a:rPr lang="nl-NL" dirty="0"/>
              <a:t>op het </a:t>
            </a:r>
            <a:r>
              <a:rPr lang="nl-NL" u="sng" dirty="0"/>
              <a:t>juiste moment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1EE036-7EB9-6154-64D9-1A80AF2C2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Volgens onderzoek kan in 2030 20% van de huidige ziekenhuiszorg op afstand worden gegeven. Dankzij de digitalisering. </a:t>
            </a:r>
          </a:p>
          <a:p>
            <a:r>
              <a:rPr lang="nl-NL" dirty="0"/>
              <a:t>Verplaatsen van ziekenhuiszorg naar huisartsen, eerstelijnscentra, behandelklinieken en mensen thuis, via thuiszorg, zelfzorg of samenredzaamheid.</a:t>
            </a:r>
          </a:p>
          <a:p>
            <a:r>
              <a:rPr lang="nl-NL" dirty="0"/>
              <a:t>Meer aandacht voor leefstijl en preventie, waardoor later minder (dure) zorg nodig is. </a:t>
            </a:r>
          </a:p>
          <a:p>
            <a:r>
              <a:rPr lang="nl-NL" b="0" i="0" dirty="0">
                <a:solidFill>
                  <a:srgbClr val="585858"/>
                </a:solidFill>
                <a:effectLst/>
              </a:rPr>
              <a:t>In de ouderenzorg ontstaan nieuwe woonzorgvormen om het gat tussen thuis en verpleeghuis te kunnen opvullen. Van zorghotel en zorgflats tot knarrenhofjes.</a:t>
            </a:r>
          </a:p>
          <a:p>
            <a:r>
              <a:rPr lang="nl-NL" dirty="0"/>
              <a:t>Efficiënter (goedkoper), sneller (dichterbij) en klantvriendelijker (op maat)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659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853300-BB80-C996-8B15-EFFD2C0B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i="0" dirty="0">
                <a:solidFill>
                  <a:srgbClr val="0A0A0A"/>
                </a:solidFill>
                <a:effectLst/>
              </a:rPr>
              <a:t>Zorg op maat door </a:t>
            </a:r>
            <a:br>
              <a:rPr lang="nl-NL" i="0" dirty="0">
                <a:solidFill>
                  <a:srgbClr val="0A0A0A"/>
                </a:solidFill>
                <a:effectLst/>
              </a:rPr>
            </a:br>
            <a:r>
              <a:rPr lang="nl-NL" i="0" dirty="0">
                <a:solidFill>
                  <a:srgbClr val="0A0A0A"/>
                </a:solidFill>
                <a:effectLst/>
              </a:rPr>
              <a:t>‘</a:t>
            </a:r>
            <a:r>
              <a:rPr lang="nl-NL" i="0" dirty="0" err="1">
                <a:solidFill>
                  <a:srgbClr val="0A0A0A"/>
                </a:solidFill>
                <a:effectLst/>
              </a:rPr>
              <a:t>personalized</a:t>
            </a:r>
            <a:r>
              <a:rPr lang="nl-NL" i="0" dirty="0">
                <a:solidFill>
                  <a:srgbClr val="0A0A0A"/>
                </a:solidFill>
                <a:effectLst/>
              </a:rPr>
              <a:t> </a:t>
            </a:r>
            <a:r>
              <a:rPr lang="nl-NL" i="0" dirty="0" err="1">
                <a:solidFill>
                  <a:srgbClr val="0A0A0A"/>
                </a:solidFill>
                <a:effectLst/>
              </a:rPr>
              <a:t>healthcare</a:t>
            </a:r>
            <a:r>
              <a:rPr lang="nl-NL" i="0" dirty="0">
                <a:solidFill>
                  <a:srgbClr val="0A0A0A"/>
                </a:solidFill>
                <a:effectLst/>
              </a:rPr>
              <a:t>’</a:t>
            </a:r>
            <a:br>
              <a:rPr lang="nl-NL" i="0" dirty="0">
                <a:solidFill>
                  <a:srgbClr val="0A0A0A"/>
                </a:solidFill>
                <a:effectLst/>
              </a:rPr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747C50-A434-837D-BB96-A6BA586D1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 wordt steeds meer data </a:t>
            </a:r>
            <a:r>
              <a:rPr lang="nl-NL" dirty="0" err="1"/>
              <a:t>geregisteerd</a:t>
            </a:r>
            <a:r>
              <a:rPr lang="nl-NL" dirty="0"/>
              <a:t>, denk aan smartwatches, thuismeetapparatuur en apps en sensoren op/in het lichaam. </a:t>
            </a:r>
          </a:p>
          <a:p>
            <a:r>
              <a:rPr lang="nl-NL" dirty="0"/>
              <a:t>Patiënten worden meer regisseur van hun eigen zorg. </a:t>
            </a:r>
            <a:r>
              <a:rPr lang="nl-NL"/>
              <a:t>Persoonlijke gezondheidsomgeving </a:t>
            </a:r>
            <a:r>
              <a:rPr lang="nl-NL" dirty="0"/>
              <a:t>(PGO)</a:t>
            </a:r>
          </a:p>
          <a:p>
            <a:r>
              <a:rPr lang="nl-NL" dirty="0"/>
              <a:t>Denk wel aan de mensen die laaggeletterd of niet </a:t>
            </a:r>
            <a:r>
              <a:rPr lang="nl-NL" dirty="0" err="1"/>
              <a:t>digivaardig</a:t>
            </a:r>
            <a:r>
              <a:rPr lang="nl-NL" dirty="0"/>
              <a:t> genoeg zijn</a:t>
            </a:r>
          </a:p>
          <a:p>
            <a:r>
              <a:rPr lang="nl-NL" dirty="0"/>
              <a:t>Met het risico op minder menselijk contact!</a:t>
            </a:r>
          </a:p>
          <a:p>
            <a:r>
              <a:rPr lang="nl-NL" dirty="0"/>
              <a:t>Zorg aanpassen per individu, op zijn wensen en behoeften</a:t>
            </a:r>
          </a:p>
        </p:txBody>
      </p:sp>
    </p:spTree>
    <p:extLst>
      <p:ext uri="{BB962C8B-B14F-4D97-AF65-F5344CB8AC3E}">
        <p14:creationId xmlns:p14="http://schemas.microsoft.com/office/powerpoint/2010/main" val="253367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C0855-D19F-0E2F-2A08-1CEE6EE17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Personeelstekort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EDF409-A089-35E8-5D53-322D7D1E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Grote uitstroom van goed opgeleide medewerkers met name door;</a:t>
            </a:r>
          </a:p>
          <a:p>
            <a:pPr lvl="1"/>
            <a:r>
              <a:rPr lang="nl-NL" dirty="0"/>
              <a:t>te weinig loopbaanmogelijkheden, uitdaging in het werk en slecht management</a:t>
            </a:r>
          </a:p>
          <a:p>
            <a:r>
              <a:rPr lang="nl-NL" dirty="0"/>
              <a:t>Het is belangrijk om energie te steken in boeien en binden van medewerkers. Meer aandacht voor tevredenheid, motivatie, enthousiasme, ambassadeurschap, werk/privé-balans, loopbaanbegeleiding, talentontwikkeling en financiële en immateriële waardering. 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416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B94662-CDF6-47DC-3054-5D790C928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Mantelzorgers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E82169-79FB-4600-6E45-EA5B72C7A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Door personeelstekort steeds vaker een beroep op gedaan</a:t>
            </a:r>
          </a:p>
          <a:p>
            <a:r>
              <a:rPr lang="nl-NL" dirty="0"/>
              <a:t>Mantelzorgacademie</a:t>
            </a:r>
          </a:p>
          <a:p>
            <a:r>
              <a:rPr lang="nl-NL" dirty="0"/>
              <a:t>In Nederland geven 5 miljoen mensen (+/- 35% van de 16-plussers) mantelzorg. Gemiddeld 5,4 jaar, voor 7,4 uur per week. </a:t>
            </a:r>
          </a:p>
          <a:p>
            <a:r>
              <a:rPr lang="nl-NL" dirty="0"/>
              <a:t>1 op de 4 mantelzorgers die lang en intensief mantelzorg verleent geeft aan ernstig overbelast te zijn.</a:t>
            </a:r>
          </a:p>
        </p:txBody>
      </p:sp>
    </p:spTree>
    <p:extLst>
      <p:ext uri="{BB962C8B-B14F-4D97-AF65-F5344CB8AC3E}">
        <p14:creationId xmlns:p14="http://schemas.microsoft.com/office/powerpoint/2010/main" val="4122822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4B541-7215-61BE-8C8D-50C65433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10429B-A782-2AE3-7BD3-AFFB09E86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Nu kan je:</a:t>
            </a:r>
          </a:p>
          <a:p>
            <a:endParaRPr lang="nl-NL" dirty="0"/>
          </a:p>
          <a:p>
            <a:r>
              <a:rPr lang="nl-NL" dirty="0"/>
              <a:t>Een aantal problemen opnoemen waar de zorg mee te maken heeft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8282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350</TotalTime>
  <Words>354</Words>
  <Application>Microsoft Office PowerPoint</Application>
  <PresentationFormat>Breedbeeld</PresentationFormat>
  <Paragraphs>32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Sliert</vt:lpstr>
      <vt:lpstr>Uitdagingen en verwachte problematieken in de gezondheidszorg</vt:lpstr>
      <vt:lpstr>Na deze les kan je:</vt:lpstr>
      <vt:lpstr>De juiste zorg op de juiste plaats  op het juiste moment</vt:lpstr>
      <vt:lpstr>Zorg op maat door  ‘personalized healthcare’ </vt:lpstr>
      <vt:lpstr>Personeelstekort</vt:lpstr>
      <vt:lpstr>Mantelzorgers</vt:lpstr>
      <vt:lpstr>Evaluatie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Uitdagingen en verwachten problematieken in de gezondheidszorg</dc:title>
  <dc:creator>Irene Schrijver</dc:creator>
  <cp:lastModifiedBy>Elianne van Hofwegen</cp:lastModifiedBy>
  <cp:revision>2</cp:revision>
  <dcterms:created xsi:type="dcterms:W3CDTF">2023-06-27T08:06:19Z</dcterms:created>
  <dcterms:modified xsi:type="dcterms:W3CDTF">2023-08-18T08:48:00Z</dcterms:modified>
</cp:coreProperties>
</file>